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0" r:id="rId7"/>
    <p:sldId id="476" r:id="rId8"/>
    <p:sldId id="629" r:id="rId9"/>
    <p:sldId id="630" r:id="rId10"/>
    <p:sldId id="631" r:id="rId11"/>
    <p:sldId id="632" r:id="rId12"/>
    <p:sldId id="633" r:id="rId13"/>
    <p:sldId id="634" r:id="rId14"/>
    <p:sldId id="635" r:id="rId15"/>
    <p:sldId id="636" r:id="rId16"/>
    <p:sldId id="264" r:id="rId1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7FC2"/>
    <a:srgbClr val="2D7FC2"/>
    <a:srgbClr val="333333"/>
    <a:srgbClr val="0F627C"/>
    <a:srgbClr val="2E7F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pic>
        <p:nvPicPr>
          <p:cNvPr id="65" name="图片 64" descr="PPT模板3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4445" y="-3810"/>
            <a:ext cx="12201525" cy="686308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1" name="图片 10" descr="PPT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835" y="605155"/>
            <a:ext cx="1927225" cy="2186305"/>
          </a:xfrm>
          <a:prstGeom prst="rect">
            <a:avLst/>
          </a:prstGeom>
        </p:spPr>
      </p:pic>
      <p:pic>
        <p:nvPicPr>
          <p:cNvPr id="10" name="图片 9" descr="PPT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360" y="556895"/>
            <a:ext cx="2404298" cy="2646000"/>
          </a:xfrm>
          <a:prstGeom prst="rect">
            <a:avLst/>
          </a:prstGeom>
        </p:spPr>
      </p:pic>
      <p:pic>
        <p:nvPicPr>
          <p:cNvPr id="6" name="图片 5" descr="PPT模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3434080"/>
            <a:ext cx="12212955" cy="2518410"/>
          </a:xfrm>
          <a:prstGeom prst="rect">
            <a:avLst/>
          </a:prstGeom>
        </p:spPr>
      </p:pic>
      <p:pic>
        <p:nvPicPr>
          <p:cNvPr id="9" name="图片 8" descr="PPT模板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723" y="4547235"/>
            <a:ext cx="5464810" cy="634365"/>
          </a:xfrm>
          <a:prstGeom prst="rect">
            <a:avLst/>
          </a:prstGeom>
        </p:spPr>
      </p:pic>
      <p:pic>
        <p:nvPicPr>
          <p:cNvPr id="8" name="图片 7" descr="PPT模板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3280" y="4578350"/>
            <a:ext cx="619125" cy="641985"/>
          </a:xfrm>
          <a:prstGeom prst="rect">
            <a:avLst/>
          </a:prstGeom>
        </p:spPr>
      </p:pic>
      <p:pic>
        <p:nvPicPr>
          <p:cNvPr id="12" name="图片 11" descr="PPT模板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8445" y="2193925"/>
            <a:ext cx="1947545" cy="153035"/>
          </a:xfrm>
          <a:prstGeom prst="rect">
            <a:avLst/>
          </a:prstGeom>
        </p:spPr>
      </p:pic>
      <p:pic>
        <p:nvPicPr>
          <p:cNvPr id="13" name="图片 12" descr="PPT模板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1780" y="960755"/>
            <a:ext cx="1915795" cy="115824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776153" y="3585845"/>
            <a:ext cx="2647950" cy="8420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积云教育</a:t>
            </a:r>
            <a:endParaRPr lang="zh-CN" altLang="en-US" sz="4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18585" y="4493895"/>
            <a:ext cx="4363085" cy="808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 sz="4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5861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3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Rendering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页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</a:t>
            </a:r>
            <a:r>
              <a:rPr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要点: 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瀑布流布局、</a:t>
            </a:r>
            <a:endParaRPr lang="en-US" alt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         透明度大图轮播、</a:t>
            </a:r>
            <a:endParaRPr lang="en-US" alt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         图片的放大</a:t>
            </a: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18" name="image5.png" descr="Render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420" y="170815"/>
            <a:ext cx="4383405" cy="609663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5399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4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3D animation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页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</a:t>
            </a:r>
            <a:r>
              <a:rPr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要点: 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点击下方图片更改上部大图的src</a:t>
            </a: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24" name="image6.jpg" descr="3D Anim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875" y="2419350"/>
            <a:ext cx="8949690" cy="38214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5399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5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BIM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页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30" name="image7.png" descr="Bi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720" y="1018540"/>
            <a:ext cx="3918585" cy="535241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6322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6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contact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页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要点：背景图的位置，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     文本位置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2000"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36" name="image8.png" descr="Contac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880" y="581660"/>
            <a:ext cx="5636895" cy="569531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PPT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3434080"/>
            <a:ext cx="12212955" cy="25184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52153" y="1640840"/>
            <a:ext cx="569595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6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lang="en-US" altLang="zh-CN" sz="6600" b="1">
              <a:solidFill>
                <a:srgbClr val="2E7FC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18585" y="2598420"/>
            <a:ext cx="4363085" cy="7435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 sz="4000">
              <a:solidFill>
                <a:srgbClr val="2E7FC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18753" y="3888740"/>
            <a:ext cx="6762750" cy="678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本课程版权归积云教育独家所有</a:t>
            </a:r>
            <a:endParaRPr lang="zh-CN" altLang="en-US" sz="3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71228" y="4879340"/>
            <a:ext cx="5257800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未经书面同意私自录制、转载等行为均属违法行为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71228" y="5225415"/>
            <a:ext cx="5257800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积云教育将保留所有追责权利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547303" y="4603115"/>
            <a:ext cx="7105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3175" y="6383020"/>
            <a:ext cx="12197080" cy="4762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76170" y="1850390"/>
            <a:ext cx="741870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H5</a:t>
            </a:r>
            <a:r>
              <a:rPr lang="zh-CN" altLang="en-US" sz="5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sz="5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第</a:t>
            </a:r>
            <a:r>
              <a:rPr lang="en-US" altLang="zh-CN" sz="5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17</a:t>
            </a:r>
            <a:r>
              <a:rPr lang="zh-CN" altLang="en-US" sz="5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单元</a:t>
            </a:r>
            <a:endParaRPr lang="zh-CN" altLang="en-US" sz="5000" b="1">
              <a:solidFill>
                <a:srgbClr val="2E7FC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81250" y="3425190"/>
            <a:ext cx="74187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000" b="1">
                <a:solidFill>
                  <a:srgbClr val="2E7FC1"/>
                </a:solidFill>
                <a:latin typeface="微软雅黑" panose="020B0503020204020204" charset="-122"/>
                <a:ea typeface="微软雅黑" panose="020B0503020204020204" charset="-122"/>
              </a:rPr>
              <a:t>主讲人：</a:t>
            </a:r>
            <a:endParaRPr lang="zh-CN" altLang="en-US" sz="3000" b="1">
              <a:solidFill>
                <a:srgbClr val="2E7FC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547303" y="2774315"/>
            <a:ext cx="7105650" cy="0"/>
          </a:xfrm>
          <a:prstGeom prst="line">
            <a:avLst/>
          </a:prstGeom>
          <a:ln w="19050">
            <a:solidFill>
              <a:srgbClr val="2E7F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0160" y="281305"/>
            <a:ext cx="61277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780665" y="281305"/>
            <a:ext cx="61277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437255" y="281305"/>
            <a:ext cx="10858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587750" y="281305"/>
            <a:ext cx="76200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59765" y="175260"/>
            <a:ext cx="2085975" cy="678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</a:rPr>
              <a:t>目录介绍</a:t>
            </a:r>
            <a:endParaRPr lang="zh-CN" altLang="en-US" sz="36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1934845" y="1063625"/>
            <a:ext cx="1059815" cy="1111036"/>
            <a:chOff x="3057" y="2112"/>
            <a:chExt cx="1366" cy="1145"/>
          </a:xfrm>
        </p:grpSpPr>
        <p:pic>
          <p:nvPicPr>
            <p:cNvPr id="15" name="图片 14" descr="PPT模板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6" y="2112"/>
              <a:ext cx="1289" cy="1145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3057" y="2174"/>
              <a:ext cx="1366" cy="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934845" y="2367280"/>
            <a:ext cx="1061085" cy="1034415"/>
            <a:chOff x="3057" y="3504"/>
            <a:chExt cx="1366" cy="1145"/>
          </a:xfrm>
        </p:grpSpPr>
        <p:pic>
          <p:nvPicPr>
            <p:cNvPr id="16" name="图片 15" descr="PPT模板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6" y="3504"/>
              <a:ext cx="1289" cy="1145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3057" y="3542"/>
              <a:ext cx="136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934845" y="3643630"/>
            <a:ext cx="1032510" cy="1094740"/>
            <a:chOff x="3057" y="4896"/>
            <a:chExt cx="1366" cy="1145"/>
          </a:xfrm>
        </p:grpSpPr>
        <p:pic>
          <p:nvPicPr>
            <p:cNvPr id="17" name="图片 16" descr="PPT模板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6" y="4896"/>
              <a:ext cx="1289" cy="1145"/>
            </a:xfrm>
            <a:prstGeom prst="rect">
              <a:avLst/>
            </a:prstGeom>
          </p:spPr>
        </p:pic>
        <p:sp>
          <p:nvSpPr>
            <p:cNvPr id="23" name="文本框 22"/>
            <p:cNvSpPr txBox="1"/>
            <p:nvPr/>
          </p:nvSpPr>
          <p:spPr>
            <a:xfrm>
              <a:off x="3057" y="4934"/>
              <a:ext cx="1366" cy="8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  <a:endPara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936115" y="4979670"/>
            <a:ext cx="1031875" cy="1018540"/>
            <a:chOff x="3057" y="6414"/>
            <a:chExt cx="1366" cy="1145"/>
          </a:xfrm>
        </p:grpSpPr>
        <p:pic>
          <p:nvPicPr>
            <p:cNvPr id="18" name="图片 17" descr="PPT模板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6" y="6414"/>
              <a:ext cx="1289" cy="1145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3057" y="6476"/>
              <a:ext cx="1366" cy="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  <a:endPara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926715" y="1014095"/>
            <a:ext cx="5300980" cy="1236345"/>
            <a:chOff x="4573" y="1695"/>
            <a:chExt cx="6114" cy="1322"/>
          </a:xfrm>
        </p:grpSpPr>
        <p:pic>
          <p:nvPicPr>
            <p:cNvPr id="29" name="图片 28" descr="PPT模板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3" y="1695"/>
              <a:ext cx="6114" cy="1322"/>
            </a:xfrm>
            <a:prstGeom prst="rect">
              <a:avLst/>
            </a:prstGeom>
          </p:spPr>
        </p:pic>
        <p:sp>
          <p:nvSpPr>
            <p:cNvPr id="26" name="文本框 25"/>
            <p:cNvSpPr txBox="1"/>
            <p:nvPr/>
          </p:nvSpPr>
          <p:spPr>
            <a:xfrm>
              <a:off x="4621" y="2433"/>
              <a:ext cx="5736" cy="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27" name="图片 26" descr="icon办公2 副本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40" y="1834"/>
              <a:ext cx="403" cy="453"/>
            </a:xfrm>
            <a:prstGeom prst="rect">
              <a:avLst/>
            </a:prstGeom>
          </p:spPr>
        </p:pic>
        <p:sp>
          <p:nvSpPr>
            <p:cNvPr id="28" name="文本框 27"/>
            <p:cNvSpPr txBox="1"/>
            <p:nvPr/>
          </p:nvSpPr>
          <p:spPr>
            <a:xfrm>
              <a:off x="6331" y="1716"/>
              <a:ext cx="3577" cy="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>
                  <a:solidFill>
                    <a:srgbClr val="2D7FC2"/>
                  </a:solidFill>
                  <a:latin typeface="微软雅黑" panose="020B0503020204020204" charset="-122"/>
                  <a:ea typeface="微软雅黑" panose="020B0503020204020204" charset="-122"/>
                </a:rPr>
                <a:t>学习目标</a:t>
              </a:r>
              <a:endParaRPr lang="zh-CN" altLang="en-US" sz="3200" b="1">
                <a:solidFill>
                  <a:srgbClr val="2D7FC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926715" y="2315210"/>
            <a:ext cx="5300345" cy="1155047"/>
            <a:chOff x="4573" y="1695"/>
            <a:chExt cx="6114" cy="1322"/>
          </a:xfrm>
        </p:grpSpPr>
        <p:pic>
          <p:nvPicPr>
            <p:cNvPr id="32" name="图片 31" descr="PPT模板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3" y="1695"/>
              <a:ext cx="6114" cy="1322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4653" y="2433"/>
              <a:ext cx="5705" cy="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4" name="图片 33" descr="icon办公2 副本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40" y="1834"/>
              <a:ext cx="403" cy="453"/>
            </a:xfrm>
            <a:prstGeom prst="rect">
              <a:avLst/>
            </a:prstGeom>
          </p:spPr>
        </p:pic>
        <p:sp>
          <p:nvSpPr>
            <p:cNvPr id="35" name="文本框 34"/>
            <p:cNvSpPr txBox="1"/>
            <p:nvPr/>
          </p:nvSpPr>
          <p:spPr>
            <a:xfrm>
              <a:off x="6331" y="1716"/>
              <a:ext cx="3577" cy="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>
                  <a:solidFill>
                    <a:srgbClr val="2D7FC2"/>
                  </a:solidFill>
                  <a:latin typeface="微软雅黑" panose="020B0503020204020204" charset="-122"/>
                  <a:ea typeface="微软雅黑" panose="020B0503020204020204" charset="-122"/>
                </a:rPr>
                <a:t>内容</a:t>
              </a:r>
              <a:endParaRPr lang="zh-CN" altLang="en-US" sz="3200" b="1">
                <a:solidFill>
                  <a:srgbClr val="2D7FC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926715" y="3623945"/>
            <a:ext cx="5300980" cy="1226030"/>
            <a:chOff x="4573" y="1695"/>
            <a:chExt cx="6114" cy="1322"/>
          </a:xfrm>
        </p:grpSpPr>
        <p:pic>
          <p:nvPicPr>
            <p:cNvPr id="37" name="图片 36" descr="PPT模板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3" y="1695"/>
              <a:ext cx="6114" cy="1322"/>
            </a:xfrm>
            <a:prstGeom prst="rect">
              <a:avLst/>
            </a:prstGeom>
          </p:spPr>
        </p:pic>
        <p:sp>
          <p:nvSpPr>
            <p:cNvPr id="38" name="文本框 37"/>
            <p:cNvSpPr txBox="1"/>
            <p:nvPr/>
          </p:nvSpPr>
          <p:spPr>
            <a:xfrm>
              <a:off x="4873" y="2433"/>
              <a:ext cx="5277" cy="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9" name="图片 38" descr="icon办公2 副本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40" y="1834"/>
              <a:ext cx="403" cy="453"/>
            </a:xfrm>
            <a:prstGeom prst="rect">
              <a:avLst/>
            </a:prstGeom>
          </p:spPr>
        </p:pic>
        <p:sp>
          <p:nvSpPr>
            <p:cNvPr id="40" name="文本框 39"/>
            <p:cNvSpPr txBox="1"/>
            <p:nvPr/>
          </p:nvSpPr>
          <p:spPr>
            <a:xfrm>
              <a:off x="6331" y="1716"/>
              <a:ext cx="3577" cy="6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>
                  <a:solidFill>
                    <a:srgbClr val="2D7FC2"/>
                  </a:solidFill>
                  <a:latin typeface="微软雅黑" panose="020B0503020204020204" charset="-122"/>
                  <a:ea typeface="微软雅黑" panose="020B0503020204020204" charset="-122"/>
                </a:rPr>
                <a:t>总结回顾</a:t>
              </a:r>
              <a:endParaRPr lang="zh-CN" altLang="en-US" sz="3200" b="1">
                <a:solidFill>
                  <a:srgbClr val="2D7FC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926715" y="4979670"/>
            <a:ext cx="5299710" cy="1163963"/>
            <a:chOff x="4573" y="1695"/>
            <a:chExt cx="6114" cy="1322"/>
          </a:xfrm>
        </p:grpSpPr>
        <p:pic>
          <p:nvPicPr>
            <p:cNvPr id="42" name="图片 41" descr="PPT模板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3" y="1695"/>
              <a:ext cx="6114" cy="1322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4653" y="2433"/>
              <a:ext cx="5706" cy="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44" name="图片 43" descr="icon办公2 副本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40" y="1834"/>
              <a:ext cx="403" cy="453"/>
            </a:xfrm>
            <a:prstGeom prst="rect">
              <a:avLst/>
            </a:prstGeom>
          </p:spPr>
        </p:pic>
        <p:sp>
          <p:nvSpPr>
            <p:cNvPr id="45" name="文本框 44"/>
            <p:cNvSpPr txBox="1"/>
            <p:nvPr/>
          </p:nvSpPr>
          <p:spPr>
            <a:xfrm>
              <a:off x="6331" y="1716"/>
              <a:ext cx="3577" cy="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>
                  <a:solidFill>
                    <a:srgbClr val="2D7FC2"/>
                  </a:solidFill>
                  <a:latin typeface="微软雅黑" panose="020B0503020204020204" charset="-122"/>
                  <a:ea typeface="微软雅黑" panose="020B0503020204020204" charset="-122"/>
                </a:rPr>
                <a:t>练习</a:t>
              </a:r>
              <a:endParaRPr lang="zh-CN" altLang="en-US" sz="3200" b="1">
                <a:solidFill>
                  <a:srgbClr val="2D7FC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0160" y="281305"/>
            <a:ext cx="61277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780665" y="281305"/>
            <a:ext cx="61277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437255" y="281305"/>
            <a:ext cx="108585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587750" y="281305"/>
            <a:ext cx="76200" cy="466725"/>
          </a:xfrm>
          <a:prstGeom prst="rect">
            <a:avLst/>
          </a:prstGeom>
          <a:solidFill>
            <a:srgbClr val="2C7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59765" y="175260"/>
            <a:ext cx="2085975" cy="678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</a:rPr>
              <a:t>学习目标</a:t>
            </a:r>
            <a:endParaRPr lang="zh-CN" altLang="en-US" sz="36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3700145" y="375285"/>
            <a:ext cx="2325370" cy="48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</a:rPr>
              <a:t>1.1</a:t>
            </a:r>
            <a:r>
              <a:rPr lang="zh-CN" altLang="en-US" sz="24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</a:rPr>
              <a:t>知识目标</a:t>
            </a:r>
            <a:endParaRPr lang="zh-CN" altLang="en-US" sz="24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3630" y="1581150"/>
            <a:ext cx="623189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二阶段项目</a:t>
            </a:r>
            <a:endParaRPr lang="zh-CN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、网页</a:t>
            </a: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100%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还原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、大图轮播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、瀑布流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zh-CN" altLang="en-US" sz="4800" dirty="0">
                <a:sym typeface="+mn-ea"/>
              </a:rPr>
              <a:t> </a:t>
            </a:r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1.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项目目标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5297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</a:t>
            </a: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PC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端与移动端网站开发基本流程和技巧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掌握浏览器</a:t>
            </a: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/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服务器的交互模型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掌握项目周期与技术评估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4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掌握行业网站项目开发与迭代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5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培养良好的沟通、表达和团队协作能力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6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掌握快速学习方法，初步养成有竞争力的职业习惯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2.项目结构搭建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5353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CSS文件（</a:t>
            </a:r>
            <a:r>
              <a:rPr lang="en-US" altLang="zh-CN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reset.css/normalize.css</a:t>
            </a: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）</a:t>
            </a: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JavaScript文件</a:t>
            </a: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资源文件</a:t>
            </a: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img</a:t>
            </a: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文件</a:t>
            </a: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html</a:t>
            </a: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文件</a:t>
            </a: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3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.项目时间安排</a:t>
            </a:r>
            <a:endParaRPr lang="en-US" alt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4798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工作日5天，周末2天，共7天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每天早上制定今天计划，晚上完成放学回家</a:t>
            </a: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记录问题笔记，新知识点笔记（每天）</a:t>
            </a:r>
            <a:endParaRPr dirty="0"/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447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1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首页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    </a:t>
            </a:r>
            <a:r>
              <a:rPr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要点: 鼠标划过切换背景图片</a:t>
            </a:r>
            <a:r>
              <a:rPr 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让其居中展示</a:t>
            </a:r>
            <a:endParaRPr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06" name="image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85" y="2259965"/>
            <a:ext cx="8916035" cy="412305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PPT模板"/>
          <p:cNvPicPr>
            <a:picLocks noChangeAspect="1"/>
          </p:cNvPicPr>
          <p:nvPr/>
        </p:nvPicPr>
        <p:blipFill>
          <a:blip r:embed="rId1"/>
          <a:srcRect t="68178"/>
          <a:stretch>
            <a:fillRect/>
          </a:stretch>
        </p:blipFill>
        <p:spPr>
          <a:xfrm flipV="1">
            <a:off x="-10160" y="6383020"/>
            <a:ext cx="12202160" cy="476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76170" y="6428740"/>
            <a:ext cx="7418705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www.usian.cn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43280" y="365125"/>
            <a:ext cx="6483350" cy="653415"/>
          </a:xfrm>
        </p:spPr>
        <p:txBody>
          <a:bodyPr>
            <a:noAutofit/>
          </a:bodyPr>
          <a:p>
            <a:r>
              <a:rPr lang="en-US" alt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4</a:t>
            </a:r>
            <a:r>
              <a:rPr lang="zh-CN" sz="3200" b="1">
                <a:solidFill>
                  <a:srgbClr val="2C7FC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.项目制作</a:t>
            </a:r>
            <a:endParaRPr lang="zh-CN" sz="3200" b="1">
              <a:solidFill>
                <a:srgbClr val="2C7FC2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45845" y="1202690"/>
            <a:ext cx="9973310" cy="5610860"/>
          </a:xfrm>
        </p:spPr>
        <p:txBody>
          <a:bodyPr>
            <a:normAutofit/>
          </a:bodyPr>
          <a:p>
            <a:pPr marL="0" indent="0" algn="l">
              <a:lnSpc>
                <a:spcPct val="150000"/>
              </a:lnSpc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850" y="1202690"/>
            <a:ext cx="10314305" cy="447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2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About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页</a:t>
            </a: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</a:t>
            </a:r>
            <a:endParaRPr lang="zh-CN" altLang="en-US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    </a:t>
            </a:r>
            <a:r>
              <a:rPr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要点: </a:t>
            </a:r>
            <a:r>
              <a:rPr lang="zh-CN" sz="20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文字部分与赞助商图片布局</a:t>
            </a:r>
            <a:endParaRPr lang="zh-CN" sz="200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24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sz="18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  <a:defRPr sz="2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57505" indent="-357505">
              <a:lnSpc>
                <a:spcPct val="120000"/>
              </a:lnSpc>
              <a:defRPr sz="1800"/>
            </a:pPr>
            <a:endParaRPr lang="zh-CN" altLang="en-US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12" name="image4.png" descr="Abou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310" y="2382520"/>
            <a:ext cx="8881745" cy="388937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357505" indent="-357505">
          <a:lnSpc>
            <a:spcPct val="100000"/>
          </a:lnSpc>
          <a:spcAft>
            <a:spcPts val="0"/>
          </a:spcAft>
          <a:defRPr sz="170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WPS 演示</Application>
  <PresentationFormat>宽屏</PresentationFormat>
  <Paragraphs>228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</vt:lpstr>
      <vt:lpstr>Arial Unicode MS</vt:lpstr>
      <vt:lpstr>Calibri Light</vt:lpstr>
      <vt:lpstr>Calibri</vt:lpstr>
      <vt:lpstr>Yuanti SC Regular</vt:lpstr>
      <vt:lpstr>华文中宋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 1.什么是cookie</vt:lpstr>
      <vt:lpstr> 1.项目目标</vt:lpstr>
      <vt:lpstr>2.项目结构搭建</vt:lpstr>
      <vt:lpstr>3.项目时间安排</vt:lpstr>
      <vt:lpstr>4.项目制作</vt:lpstr>
      <vt:lpstr>4.项目制作</vt:lpstr>
      <vt:lpstr>4.项目制作</vt:lpstr>
      <vt:lpstr>4.项目制作</vt:lpstr>
      <vt:lpstr>4.项目制作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jywl</dc:creator>
  <cp:lastModifiedBy>王争</cp:lastModifiedBy>
  <cp:revision>837</cp:revision>
  <dcterms:created xsi:type="dcterms:W3CDTF">2017-04-21T01:04:00Z</dcterms:created>
  <dcterms:modified xsi:type="dcterms:W3CDTF">2017-07-21T03:38:52Z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